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4"/>
  </p:notesMasterIdLst>
  <p:sldIdLst>
    <p:sldId id="256" r:id="rId28"/>
    <p:sldId id="257" r:id="rId29"/>
    <p:sldId id="258" r:id="rId30"/>
    <p:sldId id="259" r:id="rId31"/>
    <p:sldId id="260" r:id="rId32"/>
    <p:sldId id="261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notesMasters/notesMaster1.xml" Type="http://schemas.openxmlformats.org/officeDocument/2006/relationships/notesMaster"/><Relationship Id="rId35" Target="theme/theme2.xml" Type="http://schemas.openxmlformats.org/officeDocument/2006/relationships/theme"/><Relationship Id="rId36" Target="notesSlides/notesSlide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34286" y="0"/>
            <a:ext cx="6853714" cy="10287000"/>
          </a:xfrm>
          <a:custGeom>
            <a:avLst/>
            <a:gdLst/>
            <a:ahLst/>
            <a:cxnLst/>
            <a:rect r="r" b="b" t="t" l="l"/>
            <a:pathLst>
              <a:path h="10287000" w="6853714">
                <a:moveTo>
                  <a:pt x="0" y="0"/>
                </a:moveTo>
                <a:lnTo>
                  <a:pt x="6853714" y="0"/>
                </a:lnTo>
                <a:lnTo>
                  <a:pt x="68537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34286" y="-485847"/>
            <a:ext cx="7345862" cy="11315844"/>
            <a:chOff x="0" y="0"/>
            <a:chExt cx="1934713" cy="29803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34713" cy="2980305"/>
            </a:xfrm>
            <a:custGeom>
              <a:avLst/>
              <a:gdLst/>
              <a:ahLst/>
              <a:cxnLst/>
              <a:rect r="r" b="b" t="t" l="l"/>
              <a:pathLst>
                <a:path h="2980305" w="1934713">
                  <a:moveTo>
                    <a:pt x="0" y="0"/>
                  </a:moveTo>
                  <a:lnTo>
                    <a:pt x="1934713" y="0"/>
                  </a:lnTo>
                  <a:lnTo>
                    <a:pt x="1934713" y="2980305"/>
                  </a:lnTo>
                  <a:lnTo>
                    <a:pt x="0" y="2980305"/>
                  </a:lnTo>
                  <a:close/>
                </a:path>
              </a:pathLst>
            </a:custGeom>
            <a:solidFill>
              <a:srgbClr val="1F4F74">
                <a:alpha val="7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34713" cy="30374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1288859" y="6877451"/>
            <a:ext cx="8349343" cy="0"/>
          </a:xfrm>
          <a:prstGeom prst="line">
            <a:avLst/>
          </a:prstGeom>
          <a:ln cap="flat" w="38100">
            <a:solidFill>
              <a:srgbClr val="447B9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63878" y="3552331"/>
            <a:ext cx="8966095" cy="213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5999" spc="-149">
                <a:solidFill>
                  <a:srgbClr val="1F4F74"/>
                </a:solidFill>
                <a:latin typeface="Poppins"/>
              </a:rPr>
              <a:t>Real-Time Patient Vital Monitoring System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144000" y="6452054"/>
            <a:ext cx="850795" cy="850795"/>
          </a:xfrm>
          <a:custGeom>
            <a:avLst/>
            <a:gdLst/>
            <a:ahLst/>
            <a:cxnLst/>
            <a:rect r="r" b="b" t="t" l="l"/>
            <a:pathLst>
              <a:path h="850795" w="850795">
                <a:moveTo>
                  <a:pt x="0" y="0"/>
                </a:moveTo>
                <a:lnTo>
                  <a:pt x="850795" y="0"/>
                </a:lnTo>
                <a:lnTo>
                  <a:pt x="850795" y="850795"/>
                </a:lnTo>
                <a:lnTo>
                  <a:pt x="0" y="850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994795" y="806450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88859" y="7112349"/>
            <a:ext cx="7471050" cy="133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7"/>
              </a:lnSpc>
            </a:pPr>
            <a:r>
              <a:rPr lang="en-US" sz="3705" spc="92">
                <a:solidFill>
                  <a:srgbClr val="447B9C"/>
                </a:solidFill>
                <a:latin typeface="Poppins Bold"/>
              </a:rPr>
              <a:t>By: Shriansh Nauriyal &amp; Swaroop Malina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30545" y="549421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4037" y="4601640"/>
            <a:ext cx="5866333" cy="4358686"/>
          </a:xfrm>
          <a:custGeom>
            <a:avLst/>
            <a:gdLst/>
            <a:ahLst/>
            <a:cxnLst/>
            <a:rect r="r" b="b" t="t" l="l"/>
            <a:pathLst>
              <a:path h="4358686" w="5866333">
                <a:moveTo>
                  <a:pt x="0" y="0"/>
                </a:moveTo>
                <a:lnTo>
                  <a:pt x="5866333" y="0"/>
                </a:lnTo>
                <a:lnTo>
                  <a:pt x="5866333" y="4358686"/>
                </a:lnTo>
                <a:lnTo>
                  <a:pt x="0" y="4358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33450"/>
            <a:ext cx="5001448" cy="95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7"/>
              </a:lnSpc>
            </a:pPr>
            <a:r>
              <a:rPr lang="en-US" sz="5649">
                <a:solidFill>
                  <a:srgbClr val="1F4F74"/>
                </a:solidFill>
                <a:latin typeface="Poppins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4037" y="2181000"/>
            <a:ext cx="14946508" cy="168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Global internet of medical things (IoMT) market to reach </a:t>
            </a:r>
            <a:r>
              <a:rPr lang="en-US" sz="2400" spc="-60">
                <a:solidFill>
                  <a:srgbClr val="1F4F74"/>
                </a:solidFill>
                <a:latin typeface="Poppins Bold"/>
              </a:rPr>
              <a:t>$187.6 billion by 2028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More than </a:t>
            </a:r>
            <a:r>
              <a:rPr lang="en-US" sz="2400" spc="-60">
                <a:solidFill>
                  <a:srgbClr val="1F4F74"/>
                </a:solidFill>
                <a:latin typeface="Poppins Bold"/>
              </a:rPr>
              <a:t>70 million</a:t>
            </a:r>
            <a:r>
              <a:rPr lang="en-US" sz="2400" spc="-60">
                <a:solidFill>
                  <a:srgbClr val="1F4F74"/>
                </a:solidFill>
                <a:latin typeface="Poppins"/>
              </a:rPr>
              <a:t> Remote Patient Monitoring (RPM) users in US </a:t>
            </a:r>
            <a:r>
              <a:rPr lang="en-US" sz="2400" spc="-60">
                <a:solidFill>
                  <a:srgbClr val="1F4F74"/>
                </a:solidFill>
                <a:latin typeface="Poppins Bold"/>
              </a:rPr>
              <a:t>by 2025</a:t>
            </a:r>
          </a:p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Even today, smart wearables such as Apple Watch have started to measure important metrics such as </a:t>
            </a:r>
            <a:r>
              <a:rPr lang="en-US" sz="2400" spc="-60">
                <a:solidFill>
                  <a:srgbClr val="1F4F74"/>
                </a:solidFill>
                <a:latin typeface="Poppins Bold"/>
              </a:rPr>
              <a:t>SPo2, BP</a:t>
            </a:r>
            <a:r>
              <a:rPr lang="en-US" sz="2400" spc="-60">
                <a:solidFill>
                  <a:srgbClr val="1F4F74"/>
                </a:solidFill>
                <a:latin typeface="Poppins"/>
              </a:rPr>
              <a:t> and more.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82022" y="4534965"/>
            <a:ext cx="9018880" cy="377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Our project is an Alert System for RPM devices</a:t>
            </a:r>
          </a:p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Relies on Big Data Streaming technologies such as Apache Kafka and Spark Streaming</a:t>
            </a:r>
          </a:p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Stores and compares Patient vital data against safe threshold values</a:t>
            </a:r>
          </a:p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Send alerts to doctors and medical staff via SMS or Email</a:t>
            </a:r>
          </a:p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Vital data and alerts data stored for future analytics</a:t>
            </a:r>
          </a:p>
          <a:p>
            <a:pPr algn="just"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1F4F74"/>
                </a:solidFill>
                <a:latin typeface="Poppins"/>
              </a:rPr>
              <a:t>Metabase used for data visualization of the vital metrics and other analysis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30545" y="549421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2453" y="1264184"/>
            <a:ext cx="17143094" cy="8114398"/>
          </a:xfrm>
          <a:custGeom>
            <a:avLst/>
            <a:gdLst/>
            <a:ahLst/>
            <a:cxnLst/>
            <a:rect r="r" b="b" t="t" l="l"/>
            <a:pathLst>
              <a:path h="8114398" w="17143094">
                <a:moveTo>
                  <a:pt x="0" y="0"/>
                </a:moveTo>
                <a:lnTo>
                  <a:pt x="17143094" y="0"/>
                </a:lnTo>
                <a:lnTo>
                  <a:pt x="17143094" y="8114398"/>
                </a:lnTo>
                <a:lnTo>
                  <a:pt x="0" y="81143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28212" y="73533"/>
            <a:ext cx="10231575" cy="95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4"/>
              </a:lnSpc>
            </a:pPr>
            <a:r>
              <a:rPr lang="en-US" sz="5600">
                <a:solidFill>
                  <a:srgbClr val="1F4F74"/>
                </a:solidFill>
                <a:latin typeface="Poppins"/>
              </a:rPr>
              <a:t>Project Flow Diagram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30545" y="549421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0356" y="2281660"/>
            <a:ext cx="16630545" cy="5723679"/>
          </a:xfrm>
          <a:custGeom>
            <a:avLst/>
            <a:gdLst/>
            <a:ahLst/>
            <a:cxnLst/>
            <a:rect r="r" b="b" t="t" l="l"/>
            <a:pathLst>
              <a:path h="5723679" w="16630545">
                <a:moveTo>
                  <a:pt x="0" y="0"/>
                </a:moveTo>
                <a:lnTo>
                  <a:pt x="16630545" y="0"/>
                </a:lnTo>
                <a:lnTo>
                  <a:pt x="16630545" y="5723680"/>
                </a:lnTo>
                <a:lnTo>
                  <a:pt x="0" y="5723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16791" y="454171"/>
            <a:ext cx="6854417" cy="95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7"/>
              </a:lnSpc>
            </a:pPr>
            <a:r>
              <a:rPr lang="en-US" sz="5649">
                <a:solidFill>
                  <a:srgbClr val="1F4F74"/>
                </a:solidFill>
                <a:latin typeface="Poppins"/>
              </a:rPr>
              <a:t>Redshift Tables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30545" y="549421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58780" y="1834500"/>
            <a:ext cx="16542122" cy="6716091"/>
          </a:xfrm>
          <a:custGeom>
            <a:avLst/>
            <a:gdLst/>
            <a:ahLst/>
            <a:cxnLst/>
            <a:rect r="r" b="b" t="t" l="l"/>
            <a:pathLst>
              <a:path h="6716091" w="16542122">
                <a:moveTo>
                  <a:pt x="0" y="0"/>
                </a:moveTo>
                <a:lnTo>
                  <a:pt x="16542121" y="0"/>
                </a:lnTo>
                <a:lnTo>
                  <a:pt x="16542121" y="6716090"/>
                </a:lnTo>
                <a:lnTo>
                  <a:pt x="0" y="67160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549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560924"/>
            <a:ext cx="6854417" cy="95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7"/>
              </a:lnSpc>
            </a:pPr>
            <a:r>
              <a:rPr lang="en-US" sz="5649">
                <a:solidFill>
                  <a:srgbClr val="1F4F74"/>
                </a:solidFill>
                <a:latin typeface="Poppins"/>
              </a:rPr>
              <a:t>Results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30545" y="549421"/>
            <a:ext cx="870356" cy="1072858"/>
          </a:xfrm>
          <a:custGeom>
            <a:avLst/>
            <a:gdLst/>
            <a:ahLst/>
            <a:cxnLst/>
            <a:rect r="r" b="b" t="t" l="l"/>
            <a:pathLst>
              <a:path h="1072858" w="870356">
                <a:moveTo>
                  <a:pt x="0" y="0"/>
                </a:moveTo>
                <a:lnTo>
                  <a:pt x="870356" y="0"/>
                </a:lnTo>
                <a:lnTo>
                  <a:pt x="870356" y="1072858"/>
                </a:lnTo>
                <a:lnTo>
                  <a:pt x="0" y="1072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04115" y="1622279"/>
            <a:ext cx="14279771" cy="8177175"/>
          </a:xfrm>
          <a:custGeom>
            <a:avLst/>
            <a:gdLst/>
            <a:ahLst/>
            <a:cxnLst/>
            <a:rect r="r" b="b" t="t" l="l"/>
            <a:pathLst>
              <a:path h="8177175" w="14279771">
                <a:moveTo>
                  <a:pt x="0" y="0"/>
                </a:moveTo>
                <a:lnTo>
                  <a:pt x="14279770" y="0"/>
                </a:lnTo>
                <a:lnTo>
                  <a:pt x="14279770" y="8177176"/>
                </a:lnTo>
                <a:lnTo>
                  <a:pt x="0" y="8177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560924"/>
            <a:ext cx="6854417" cy="95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87"/>
              </a:lnSpc>
            </a:pPr>
            <a:r>
              <a:rPr lang="en-US" sz="5649">
                <a:solidFill>
                  <a:srgbClr val="1F4F74"/>
                </a:solidFill>
                <a:latin typeface="Poppins"/>
              </a:rPr>
              <a:t>Results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DAF1UFzwkX0</dc:identifier>
  <dcterms:modified xsi:type="dcterms:W3CDTF">2011-08-01T06:04:30Z</dcterms:modified>
  <cp:revision>1</cp:revision>
  <dc:title>Real-Time Patient Vital Monitoring System</dc:title>
</cp:coreProperties>
</file>

<file path=docProps/thumbnail.jpeg>
</file>